
<file path=[Content_Types].xml><?xml version="1.0" encoding="utf-8"?>
<Types xmlns="http://schemas.openxmlformats.org/package/2006/content-types">
  <Default Extension="0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3" r:id="rId21"/>
    <p:sldId id="275" r:id="rId22"/>
    <p:sldId id="276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DC"/>
    <a:srgbClr val="FFE9E7"/>
    <a:srgbClr val="FFD8D5"/>
    <a:srgbClr val="E97A71"/>
    <a:srgbClr val="F3F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2553" autoAdjust="0"/>
  </p:normalViewPr>
  <p:slideViewPr>
    <p:cSldViewPr snapToGrid="0">
      <p:cViewPr varScale="1">
        <p:scale>
          <a:sx n="102" d="100"/>
          <a:sy n="102" d="100"/>
        </p:scale>
        <p:origin x="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DC227-AE9A-4940-BADC-3EC467568AC6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17BB1-08FD-40A2-9A4A-9EDA664C77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29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033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41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64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75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18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417BB1-08FD-40A2-9A4A-9EDA664C777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3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DD71E-73D1-BBF9-777F-11188E040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622920-1D75-7F1E-C211-B0F6E5E0C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2C21B7-57E0-FA04-9EF9-15B9FE1A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FE28E3-A59F-B1C6-B077-494A3590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FCE453-BDC1-B88F-2718-79171D06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15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13473-9F83-E59B-71E9-B40C2516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D1D7EE-A195-0B4F-BCAD-3D1175C09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4C88A4-D77A-D4BA-040C-20851FCE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4C5DB-177F-4907-D5DD-BFBDAFCB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BC7B3E-2D5B-7A98-9BCC-596B8613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1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E1998E-9A28-E897-1EAE-C2B3CC6F7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27FFAD-5CFA-0711-B094-1EEDD3922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091E9C-9EFC-8A75-CC3B-DCC29F18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0B5B05-9262-BE50-21DB-CC6C497B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EF0268-564B-919B-A91B-F2765D87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13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86C93F-5832-7727-7E4A-BF6A5E6B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AE557D-E99E-9DCA-7352-ED4FBCF0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DCC40E-BC19-AC7F-62CF-31CD71AB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952CB7-49CE-8133-2EE3-732F7232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3D99F-839B-1F27-60B7-E45F85A9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08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72E29-F8CC-96E2-965C-F2C6C279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0926DB-DF1F-0FE1-71F3-DDB52B39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0361D0-ECC7-16B3-3FB4-6647993E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B2F0A9-BDA6-1600-F09F-A08F75D0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3A8C6-6C0F-FE6B-CAC9-DB20D162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05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BD8-29FF-391C-F95F-EBC3C9D3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67FF3-4FFA-A2BF-68D5-276822247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5923C5-221B-444A-D6BE-F8EDA7ADF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BEFA80-CC54-6CDD-059E-E1075E8C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5283F2-AC0B-D0EF-6F4C-FA8E4B59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9D2D72-9A2E-E7DF-27C2-3E4F5A82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20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F4BED-1496-31AA-4854-AA6CF80C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655E0E-3768-C666-12C9-B5F2A7575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3806F3-39FB-8644-4D29-045127E6A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B20706-1864-6AF3-C199-B6AEA71CC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E3F0F3-1228-10D9-25FA-CB2D28476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10A0E9-D739-D116-BB89-AF2F9FE3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3865E7D-CA70-C00A-EE28-B470DDFB4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8D7161-5CB2-85F5-A999-86377622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61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E2857-B61C-C834-3DEC-8F4D4B3E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9A55B1D-68CC-8469-D2B2-D51EFC02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C8532C-F25B-2CFD-A585-3D2E81A2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B2B169-BAFB-583C-874D-3D058445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94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00F22F-6C28-B1ED-09A5-5B1810A3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2BE6B52-76E8-A2C0-555E-63D84C0A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0DFE8-B57A-DC0B-2EB3-AFA1CEEE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93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10486-8749-837F-5977-0542E37C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07DBC-3409-041A-1B04-D8D938D4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B52774-8F7F-3CCD-D1BA-F28059583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E12871-B25C-C596-76C3-3170C4C0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1C0EB7-61D0-3BC6-5D77-E5F07AFF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C373FF-21F7-FDD6-C645-95F2E80B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46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890344-7BF1-935C-27C4-15BDE323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D1D1C0-DB6E-DFE2-01CC-EA25B8D01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1FF5BE-C4F3-8C41-6C1F-4B57AE167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31A456-0897-0020-527D-022B9D0B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86DE80-0509-F97F-8835-8F4EA2E1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1C7E60-D28D-0ECE-CEF5-47DEF49B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30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6F1060-6304-A4EF-0656-29121FE0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2792F1-9C74-DE28-AD59-42086B948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22FD10-5959-0B48-B5F4-52CE50CAB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DD43-3DE4-4DA7-A7DE-86AE57243959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59602-C12E-63D3-BB37-E4601B220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689A79-63B0-576F-8E91-7636E2460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C6B88-6818-41A3-8ED4-360805DD6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59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133801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estilsdevidasaludables.blogspot.com/2018/02/etiquetado-frontal-para-que-tipo-de.htm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rainformacion.es/nutri-score-no-es-la-mejor-solucion-para-que-comamos-bien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0"/><Relationship Id="rId2" Type="http://schemas.openxmlformats.org/officeDocument/2006/relationships/hyperlink" Target="https://world.openfoodfacts.org/dat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cdgg.thomascyrix.com/2019/10/23/openfoodfacts-linformation-alimentaire-ouverte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fr.m.wikipedia.org/wiki/Agence_nationale_de_sant%C3%A9_publiqu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89C36C-7E7D-C54C-8C8C-A547B926D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740" y="2085584"/>
            <a:ext cx="6466260" cy="4772416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pPr algn="l"/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Préparer des données pour un organisme de santé publique</a:t>
            </a:r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				</a:t>
            </a:r>
            <a:r>
              <a:rPr lang="fr-FR" sz="1600" b="1" i="0" u="none" strike="noStrike" baseline="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Maty</a:t>
            </a:r>
            <a: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KANE	</a:t>
            </a:r>
            <a:b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				Parcours Data </a:t>
            </a:r>
            <a:r>
              <a:rPr lang="fr-FR" sz="1600" b="1" i="0" u="none" strike="noStrike" baseline="0" dirty="0" err="1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Scientist</a:t>
            </a:r>
            <a: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b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				Projet 3</a:t>
            </a:r>
            <a:b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16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br>
              <a:rPr lang="fr-FR" sz="1200" b="1" i="0" u="none" strike="noStrike" baseline="0" dirty="0">
                <a:latin typeface="Century Gothic" panose="020B0502020202020204" pitchFamily="34" charset="0"/>
              </a:rPr>
            </a:br>
            <a:br>
              <a:rPr lang="fr-FR" sz="1200" b="1" i="0" u="none" strike="noStrike" baseline="0" dirty="0">
                <a:latin typeface="Century Gothic" panose="020B0502020202020204" pitchFamily="34" charset="0"/>
              </a:rPr>
            </a:br>
            <a:br>
              <a:rPr lang="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fr-FR" sz="1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CA1A4C-0DD9-B877-33B7-4E9A25AAA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725740" cy="68580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5E06A6-CEDE-8C38-5EC1-5657D230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72574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4CF9A-0240-2DBD-148D-589859856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25740" y="0"/>
            <a:ext cx="6466260" cy="2085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E74EFB-C190-4272-8462-7AB01B85F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09" y="6020311"/>
            <a:ext cx="2747291" cy="8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A1645F-1B19-DC21-B8B1-7CFFCA0A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1141465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Conservation des lignes avec un Nutri-Score renseigné et un taux de remplissage satisfaisant (moins de 50% de NaN)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D78B5-F92D-5836-8307-1CF738F5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9655"/>
            <a:ext cx="12192000" cy="5575385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0AD0381-1F0B-7601-2893-C641432029DB}"/>
              </a:ext>
            </a:extLst>
          </p:cNvPr>
          <p:cNvSpPr/>
          <p:nvPr/>
        </p:nvSpPr>
        <p:spPr>
          <a:xfrm>
            <a:off x="6939419" y="3292894"/>
            <a:ext cx="5180984" cy="35221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Nous obtenons un </a:t>
            </a:r>
            <a:r>
              <a:rPr lang="fr-FR" dirty="0" err="1"/>
              <a:t>dataframe</a:t>
            </a:r>
            <a:r>
              <a:rPr lang="fr-FR" dirty="0"/>
              <a:t> avec des variables pertinentes et sans doublons, et comprenant :</a:t>
            </a:r>
          </a:p>
          <a:p>
            <a:r>
              <a:rPr lang="fr-FR" dirty="0"/>
              <a:t>. Les prédicteurs;</a:t>
            </a:r>
          </a:p>
          <a:p>
            <a:r>
              <a:rPr lang="fr-FR" dirty="0"/>
              <a:t>. La variable cible;</a:t>
            </a:r>
          </a:p>
          <a:p>
            <a:r>
              <a:rPr lang="fr-FR" dirty="0"/>
              <a:t>. Les variables non prédicteurs mais utiles pour le nettoyage.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5E3474-AC21-1F57-5AD8-364FB0106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71"/>
            <a:ext cx="5946668" cy="25617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12280E8-25FC-E388-9166-87D73C39C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84" y="1327575"/>
            <a:ext cx="4909063" cy="19147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39265A-1994-7281-AA67-8B016FC6E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1" y="3985720"/>
            <a:ext cx="6302610" cy="27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1D94E-BC08-0FD1-2DF3-241D62C3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6"/>
            <a:ext cx="12192000" cy="687334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Détection des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Outliers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de nos prédicteurs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457283-2166-A0F2-A682-B352CB7D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9388"/>
            <a:ext cx="12192000" cy="6029516"/>
          </a:xfrm>
          <a:solidFill>
            <a:srgbClr val="F2F4DC"/>
          </a:solidFill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DB7EF5-5522-5D90-6A74-DC7B0335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0" y="879089"/>
            <a:ext cx="4096322" cy="2915057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6DC4F611-028E-1C33-B09D-5B0EDC297AAE}"/>
              </a:ext>
            </a:extLst>
          </p:cNvPr>
          <p:cNvSpPr/>
          <p:nvPr/>
        </p:nvSpPr>
        <p:spPr>
          <a:xfrm>
            <a:off x="107941" y="3893848"/>
            <a:ext cx="4221586" cy="279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Utilisation d’une approche métier pour identifier les </a:t>
            </a:r>
            <a:r>
              <a:rPr lang="fr-FR" dirty="0" err="1"/>
              <a:t>outliers</a:t>
            </a:r>
            <a:r>
              <a:rPr lang="fr-FR" dirty="0"/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Détection des </a:t>
            </a:r>
            <a:r>
              <a:rPr lang="fr-FR" dirty="0" err="1"/>
              <a:t>outliers</a:t>
            </a:r>
            <a:r>
              <a:rPr lang="fr-FR" dirty="0"/>
              <a:t> par catégorie de produit (méthode IQR)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299EFD9-ED1F-8142-12E8-0F13AAC44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68" y="879088"/>
            <a:ext cx="7646591" cy="58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2EFA8-344D-9D4F-CE91-8A32480D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60"/>
            <a:ext cx="12192000" cy="675060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Traitement des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Outliers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de nos prédicteurs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A78A1B-0E32-8B22-3C47-7EE114A6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3250"/>
            <a:ext cx="12192000" cy="5986559"/>
          </a:xfrm>
          <a:solidFill>
            <a:srgbClr val="F2F4DC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sz="2400" b="1" u="sng" dirty="0">
                <a:solidFill>
                  <a:srgbClr val="002060"/>
                </a:solidFill>
              </a:rPr>
              <a:t>Méthodes de traitement (Approche métier)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Récupération des valeurs via l'API (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Programming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Interface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 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 de Programmation d'Applications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d'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OpenFoodFacts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par le code des lignes concernées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Remplacement par les valeurs réelles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Remplacement par la médiane de chaque catégorie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1463B8-D11B-9C71-0D70-5ACCAAB4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60" y="2890486"/>
            <a:ext cx="6429439" cy="3749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25B8E3-D9B8-71FB-E958-EA0D8A37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486"/>
            <a:ext cx="5664370" cy="37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1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31C08-7255-E6E0-25B2-BFDC5E08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38078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Traitement des NaN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7A29A5-1F1C-E62E-3DF6-2CD2D532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2566"/>
            <a:ext cx="12191999" cy="6072475"/>
          </a:xfrm>
          <a:solidFill>
            <a:srgbClr val="F2F4DC"/>
          </a:solidFill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2400" b="1" u="sng" dirty="0">
                <a:solidFill>
                  <a:srgbClr val="002060"/>
                </a:solidFill>
              </a:rPr>
              <a:t>Méthodes de traitement (Approche métier)</a:t>
            </a: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002060"/>
                </a:solidFill>
              </a:rPr>
              <a:t>API (</a:t>
            </a:r>
            <a:r>
              <a:rPr lang="fr-FR" sz="2000" i="1" dirty="0">
                <a:solidFill>
                  <a:srgbClr val="002060"/>
                </a:solidFill>
              </a:rPr>
              <a:t>Application </a:t>
            </a:r>
            <a:r>
              <a:rPr lang="fr-FR" sz="2000" i="1" dirty="0" err="1">
                <a:solidFill>
                  <a:srgbClr val="002060"/>
                </a:solidFill>
              </a:rPr>
              <a:t>Programming</a:t>
            </a:r>
            <a:r>
              <a:rPr lang="fr-FR" sz="2000" i="1" dirty="0">
                <a:solidFill>
                  <a:srgbClr val="002060"/>
                </a:solidFill>
              </a:rPr>
              <a:t> Interface</a:t>
            </a:r>
            <a:r>
              <a:rPr lang="fr-FR" sz="2000" dirty="0">
                <a:solidFill>
                  <a:srgbClr val="002060"/>
                </a:solidFill>
              </a:rPr>
              <a:t>, ou </a:t>
            </a:r>
            <a:r>
              <a:rPr lang="fr-FR" sz="2000" i="1" dirty="0">
                <a:solidFill>
                  <a:srgbClr val="002060"/>
                </a:solidFill>
              </a:rPr>
              <a:t>Interface de Programmation d'Applications</a:t>
            </a:r>
            <a:r>
              <a:rPr lang="fr-FR" sz="2000" dirty="0">
                <a:solidFill>
                  <a:srgbClr val="002060"/>
                </a:solidFill>
              </a:rPr>
              <a:t>) 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002060"/>
                </a:solidFill>
              </a:rPr>
              <a:t>Traitement par les valeurs réelles / Suppression produit doublon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002060"/>
                </a:solidFill>
              </a:rPr>
              <a:t> Traitement par la médiane de chaque catégorie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FEF87B1-4DCC-2968-0D4C-928D8F98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2" y="2289068"/>
            <a:ext cx="5884889" cy="44714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8DEC99C-F944-A5D1-0396-1E0D4DA14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13" y="2289068"/>
            <a:ext cx="5884889" cy="45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FCA7B9-2F50-4ABA-02D6-8AB5EB60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762576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III. Analyse </a:t>
            </a:r>
            <a:r>
              <a:rPr lang="fr-FR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statistique univariée</a:t>
            </a:r>
            <a:b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7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368777-673F-823E-7FCF-6B927CA1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8"/>
            <a:ext cx="12192000" cy="718020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Répartition des grades du Nutri-Score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03562F-2775-D0AA-D083-F2E5CD33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0073"/>
            <a:ext cx="12192000" cy="6004970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CA33AA-1DAC-299C-FF8B-1AAF719D7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16" y="871440"/>
            <a:ext cx="7603634" cy="58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1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7DAC5-1CDA-C138-344D-ED87C1D1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5059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Distributions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B1C248-A451-DD1A-F438-890F81C6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020"/>
            <a:ext cx="12192000" cy="6093954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E4E891-6363-FAD6-ABD0-33D0EB8C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" y="750238"/>
            <a:ext cx="12077445" cy="60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0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FEAEA-0DAC-9A9D-7C2E-0D213CB7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599026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Boxplots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65B3E-C731-4D47-F1D6-E10BB2BA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3472"/>
            <a:ext cx="12192000" cy="6121570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2D90BA-D305-77EA-0FAE-FAF37F7E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" y="4197648"/>
            <a:ext cx="12077445" cy="25528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E219C9-22FE-0BD2-BC1B-A398C0CC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10" y="850407"/>
            <a:ext cx="5420481" cy="29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12722-4F2A-BFFE-D1E9-0AFCD8B4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192000" cy="6750604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IV. Analyse </a:t>
            </a:r>
            <a:r>
              <a:rPr lang="fr-FR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statistique bivariée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827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16F59-3465-643D-9D4C-97C7D867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38078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Corrélation entre chaque prédicteur et le Nutri-Score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CC4BD-5307-A92C-1507-656C771F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8703"/>
            <a:ext cx="12191999" cy="6066338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45B0C7-3F87-EE45-B8F0-02AD8AD41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5" y="797091"/>
            <a:ext cx="5042253" cy="27807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B623D6-0288-5803-EA1A-2C7BC2596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7091"/>
            <a:ext cx="5338315" cy="27807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BF6D19-8419-C03D-A2E8-8F5F8EAF7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87" y="3874751"/>
            <a:ext cx="5123481" cy="28850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D23AF25-8026-2A47-A4CE-DF963F78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5" y="3874750"/>
            <a:ext cx="5510107" cy="28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A717A0-EBFE-67C1-BF1E-CBC8D0FC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6"/>
            <a:ext cx="12192000" cy="1184423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A522A-C466-6439-A0F5-6878652D5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82615"/>
            <a:ext cx="12191999" cy="5526291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Contexte : </a:t>
            </a:r>
            <a:r>
              <a:rPr lang="fr-FR" dirty="0"/>
              <a:t>l'agence Santé publique France souhaite améliorer le processus de saisie des données dans la base Open Food </a:t>
            </a:r>
            <a:r>
              <a:rPr lang="fr-FR" dirty="0" err="1"/>
              <a:t>Facts</a:t>
            </a:r>
            <a:r>
              <a:rPr lang="fr-FR" dirty="0"/>
              <a:t> en créant un système de suggestion ou d’</a:t>
            </a:r>
            <a:r>
              <a:rPr lang="fr-FR" dirty="0" err="1"/>
              <a:t>auto-complétion</a:t>
            </a:r>
            <a:r>
              <a:rPr lang="fr-FR" dirty="0"/>
              <a:t> pour aider les usagers à remplir plus efficacement la base de données.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Mission : </a:t>
            </a:r>
            <a:r>
              <a:rPr lang="fr-FR" dirty="0"/>
              <a:t>nettoyer et explorer des données en interne, afin de déterminer la faisabilité de cette idée d’application de Santé publique France.</a:t>
            </a:r>
            <a:endParaRPr lang="fr-F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332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D00FB-FCA0-6E5A-CDE1-5CCF4C9D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38078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Nuages de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B5836C-DD2A-5690-F1BC-4243440E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0294"/>
            <a:ext cx="12192000" cy="6084748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019582-111A-DBBE-44A7-7C96CC5F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" y="812374"/>
            <a:ext cx="6016219" cy="5920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092E8D-6CD3-6F7C-476E-C9BA8D8F0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5" y="812374"/>
            <a:ext cx="6016218" cy="59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61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D58EF-78B5-BD1A-F622-F1BC5741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762878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IV. Analyse </a:t>
            </a:r>
            <a:r>
              <a:rPr lang="fr-FR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statistique multivariée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42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3C481-D87D-4C31-9867-C57EFFF6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28"/>
            <a:ext cx="12192000" cy="671992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Matrice de corrélation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6204B1-B98D-6184-F126-64F0991A7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3251"/>
            <a:ext cx="12192000" cy="6038722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43D9A3-0509-3459-4020-DF99DD19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" y="830016"/>
            <a:ext cx="6747017" cy="592519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66FB5F0-DCC9-FA7E-2D02-05407FD3FF91}"/>
              </a:ext>
            </a:extLst>
          </p:cNvPr>
          <p:cNvSpPr/>
          <p:nvPr/>
        </p:nvSpPr>
        <p:spPr>
          <a:xfrm>
            <a:off x="7233781" y="883715"/>
            <a:ext cx="4958220" cy="5811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/>
              <a:t>Les corrélations les plus marquées</a:t>
            </a:r>
          </a:p>
          <a:p>
            <a:pPr algn="ctr"/>
            <a:endParaRPr lang="da-DK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/>
              <a:t>energy_100g est fortement correlée avec fat_100g (0.73) et moyennement correlée avec saturated_fat_100g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a-DK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/>
              <a:t>fat_100g est fortement correlée avec saturated-fat_100g (0.69)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a-DK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/>
              <a:t>carbohydrates_100g est fortement correlée avec sugars_100g (0.60)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571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B93D3-C8F1-5C34-026A-98216845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192000" cy="693471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Analyse de la variance (ANOVA)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20254-995E-F374-40A0-239EFE50A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7799"/>
            <a:ext cx="12192000" cy="6011106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DD142C-F186-BAD3-1C28-FE9C763E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00" y="797799"/>
            <a:ext cx="6644231" cy="4915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16F3C8-F9B9-AA23-03B1-663DC53D1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799"/>
            <a:ext cx="4066187" cy="3707669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EC06FD8-1547-2060-489F-4F9E6E7515EF}"/>
              </a:ext>
            </a:extLst>
          </p:cNvPr>
          <p:cNvSpPr/>
          <p:nvPr/>
        </p:nvSpPr>
        <p:spPr>
          <a:xfrm>
            <a:off x="4283806" y="2962596"/>
            <a:ext cx="1043275" cy="78092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F2407F1-1B77-9759-C81B-62A0CFD6418A}"/>
              </a:ext>
            </a:extLst>
          </p:cNvPr>
          <p:cNvSpPr/>
          <p:nvPr/>
        </p:nvSpPr>
        <p:spPr>
          <a:xfrm>
            <a:off x="118996" y="4609578"/>
            <a:ext cx="5367403" cy="21993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p-value faible (&lt; 0.05) = différences significatives entre les groupes. </a:t>
            </a:r>
          </a:p>
          <a:p>
            <a:pPr algn="ctr"/>
            <a:endParaRPr lang="fr-FR" sz="1600" dirty="0"/>
          </a:p>
          <a:p>
            <a:pPr algn="ctr"/>
            <a:r>
              <a:rPr lang="fr-FR" sz="1600" dirty="0"/>
              <a:t>Nous rejetons l'hypothèse nulle, qui stipule qu'il n'y a pas de différence significative entre les moyennes des groupes pour nos prédicteurs</a:t>
            </a:r>
          </a:p>
        </p:txBody>
      </p:sp>
    </p:spTree>
    <p:extLst>
      <p:ext uri="{BB962C8B-B14F-4D97-AF65-F5344CB8AC3E}">
        <p14:creationId xmlns:p14="http://schemas.microsoft.com/office/powerpoint/2010/main" val="234973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A061B-71AC-6D7E-91EA-297DD600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38078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Choix du nombre de composantes principales (ACP)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FB3488-BAA8-7CA9-2580-A264A0F20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6430"/>
            <a:ext cx="12192000" cy="6078611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8DBBC65-1780-F432-4C9F-A2B615BF3B61}"/>
              </a:ext>
            </a:extLst>
          </p:cNvPr>
          <p:cNvSpPr/>
          <p:nvPr/>
        </p:nvSpPr>
        <p:spPr>
          <a:xfrm>
            <a:off x="8886645" y="945715"/>
            <a:ext cx="3251076" cy="56053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La première composante explique à elle seule une proportion importante de la variance.</a:t>
            </a:r>
          </a:p>
          <a:p>
            <a:endParaRPr lang="fr-FR" dirty="0"/>
          </a:p>
          <a:p>
            <a:r>
              <a:rPr lang="fr-FR" dirty="0"/>
              <a:t>Les composantes suivantes expliquent progressivement moins de variance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CAFFBA-4AA8-6E56-9222-2AB3E6894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003"/>
            <a:ext cx="8768219" cy="59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EB256-660F-147C-605F-894CE16F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27"/>
            <a:ext cx="12192000" cy="1077027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Visualisation des 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Composantes 1 et 2)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C3F6FB-D462-1091-16BF-CD6E76363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3055"/>
            <a:ext cx="12192000" cy="5688918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333EB2-85CA-4D6A-CA65-370C165B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40" y="1"/>
            <a:ext cx="7779560" cy="675981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977AC4E-6325-628B-ACF7-195377E0DAFC}"/>
              </a:ext>
            </a:extLst>
          </p:cNvPr>
          <p:cNvSpPr/>
          <p:nvPr/>
        </p:nvSpPr>
        <p:spPr>
          <a:xfrm>
            <a:off x="538619" y="1528175"/>
            <a:ext cx="3294345" cy="50354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u="sng" dirty="0"/>
              <a:t>Composante 1 (F1) - 31.5% de Variance </a:t>
            </a:r>
          </a:p>
          <a:p>
            <a:endParaRPr lang="fr-FR" sz="1600" u="sng" dirty="0"/>
          </a:p>
          <a:p>
            <a:r>
              <a:rPr lang="fr-FR" sz="1600" dirty="0"/>
              <a:t>capture principalement l'impact des graisses/graisses saturées et de l'énergie.</a:t>
            </a:r>
          </a:p>
          <a:p>
            <a:endParaRPr lang="fr-FR" sz="1600" dirty="0"/>
          </a:p>
          <a:p>
            <a:pPr algn="ctr"/>
            <a:r>
              <a:rPr lang="fr-FR" sz="1600" u="sng" dirty="0"/>
              <a:t>Composante 2 (F2) - 23.1% de Variance </a:t>
            </a:r>
          </a:p>
          <a:p>
            <a:endParaRPr lang="fr-FR" sz="1600" dirty="0"/>
          </a:p>
          <a:p>
            <a:r>
              <a:rPr lang="fr-FR" sz="1600" dirty="0"/>
              <a:t>F2 est fortement influencée par les sucres simples et les glucides.</a:t>
            </a:r>
          </a:p>
          <a:p>
            <a:endParaRPr lang="fr-FR" sz="1600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01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0D7AF-62E9-CA89-E3F0-00252FBA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1123054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Visualisation des 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Composantes 3 et 4)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8D0072-5421-386C-26D3-991A2837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6013"/>
            <a:ext cx="12192000" cy="5649028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93C789-E2AA-8F38-2FE0-5FEB295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99" y="0"/>
            <a:ext cx="7736602" cy="68580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CB939DA-BAC2-A98C-24D9-4664C1EE844A}"/>
              </a:ext>
            </a:extLst>
          </p:cNvPr>
          <p:cNvSpPr/>
          <p:nvPr/>
        </p:nvSpPr>
        <p:spPr>
          <a:xfrm>
            <a:off x="313151" y="1403125"/>
            <a:ext cx="3676389" cy="5317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u="sng" dirty="0"/>
              <a:t>Composante 3 (F3) - 14.8% de Variance</a:t>
            </a:r>
          </a:p>
          <a:p>
            <a:endParaRPr lang="fr-FR" sz="1600" dirty="0"/>
          </a:p>
          <a:p>
            <a:r>
              <a:rPr lang="fr-FR" sz="1600" dirty="0"/>
              <a:t>capture principalement le sel et les fibres.</a:t>
            </a:r>
          </a:p>
          <a:p>
            <a:r>
              <a:rPr lang="fr-FR" sz="1600" dirty="0"/>
              <a:t>Bien que "proteins_100g" contribue à cette composante, son influence reste moins marquée.</a:t>
            </a:r>
          </a:p>
          <a:p>
            <a:endParaRPr lang="fr-FR" sz="1600" dirty="0"/>
          </a:p>
          <a:p>
            <a:pPr algn="ctr"/>
            <a:r>
              <a:rPr lang="fr-FR" sz="1600" u="sng" dirty="0"/>
              <a:t>Composante 4 (F4 - 11.1% de variance)</a:t>
            </a:r>
          </a:p>
          <a:p>
            <a:pPr algn="ctr"/>
            <a:r>
              <a:rPr lang="fr-FR" sz="1600" dirty="0"/>
              <a:t>capture également les fibres et le sel.</a:t>
            </a:r>
          </a:p>
        </p:txBody>
      </p:sp>
    </p:spTree>
    <p:extLst>
      <p:ext uri="{BB962C8B-B14F-4D97-AF65-F5344CB8AC3E}">
        <p14:creationId xmlns:p14="http://schemas.microsoft.com/office/powerpoint/2010/main" val="315932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69CCA-E44D-9682-CEAC-AA40E690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279962" cy="693471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Analyse de corrélation canonique (CCA)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71D5D5-1496-7795-DF1F-9D7994DD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7799"/>
            <a:ext cx="12192000" cy="6011106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EC6A26-94AE-060C-5464-DB5A45036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80" y="1153741"/>
            <a:ext cx="5734945" cy="518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3346D0-1A27-BA04-3A86-E54061A86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2" y="995094"/>
            <a:ext cx="3658111" cy="280825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6EDDD1D7-C25A-8186-C57A-228608322CA3}"/>
              </a:ext>
            </a:extLst>
          </p:cNvPr>
          <p:cNvSpPr/>
          <p:nvPr/>
        </p:nvSpPr>
        <p:spPr>
          <a:xfrm>
            <a:off x="4475322" y="1852087"/>
            <a:ext cx="1166014" cy="78552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15C6B0B-B7E5-145B-924B-F4C1F62C3C54}"/>
              </a:ext>
            </a:extLst>
          </p:cNvPr>
          <p:cNvSpPr/>
          <p:nvPr/>
        </p:nvSpPr>
        <p:spPr>
          <a:xfrm>
            <a:off x="50104" y="4077222"/>
            <a:ext cx="4828784" cy="25177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  <a:p>
            <a:r>
              <a:rPr lang="fr-FR" dirty="0"/>
              <a:t>corrélation de 0.67 </a:t>
            </a:r>
          </a:p>
          <a:p>
            <a:endParaRPr lang="fr-FR" dirty="0"/>
          </a:p>
          <a:p>
            <a:r>
              <a:rPr lang="fr-FR" dirty="0"/>
              <a:t>Validation partielle de l’efficacité de l’Analyse Canonique, bien que l’association ne soit pas parfaite.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2474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27BC6-B22A-8D53-C2FA-7527F56C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1015490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Clustering par K-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Means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Visualisation méthode du coude</a:t>
            </a:r>
            <a:br>
              <a:rPr lang="fr-FR" b="1" dirty="0"/>
            </a:b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35A048-C124-43AA-2825-EC6BF36D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8449"/>
            <a:ext cx="12192000" cy="5741658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57A854-CB8C-CCBD-8738-D6FB3989C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47" y="3226865"/>
            <a:ext cx="10124437" cy="3520670"/>
          </a:xfrm>
          <a:prstGeom prst="rect">
            <a:avLst/>
          </a:prstGeom>
        </p:spPr>
      </p:pic>
      <p:sp>
        <p:nvSpPr>
          <p:cNvPr id="8" name="Flèche : courbe vers la droite 7">
            <a:extLst>
              <a:ext uri="{FF2B5EF4-FFF2-40B4-BE49-F238E27FC236}">
                <a16:creationId xmlns:a16="http://schemas.microsoft.com/office/drawing/2014/main" id="{69F36D1E-56F5-1149-2806-12A74F89B70B}"/>
              </a:ext>
            </a:extLst>
          </p:cNvPr>
          <p:cNvSpPr/>
          <p:nvPr/>
        </p:nvSpPr>
        <p:spPr>
          <a:xfrm rot="20200686">
            <a:off x="330011" y="2814875"/>
            <a:ext cx="855206" cy="1859486"/>
          </a:xfrm>
          <a:prstGeom prst="curv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F7DFE7-1D5A-F9A5-F9C3-4E1B2FA54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3" y="1168890"/>
            <a:ext cx="4134427" cy="2015015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07B5AF0D-BD74-38FA-4F86-C58327F8FA17}"/>
              </a:ext>
            </a:extLst>
          </p:cNvPr>
          <p:cNvSpPr/>
          <p:nvPr/>
        </p:nvSpPr>
        <p:spPr>
          <a:xfrm>
            <a:off x="6432550" y="57893"/>
            <a:ext cx="5759450" cy="3126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u="sng" dirty="0"/>
              <a:t>Inertie en fonction du nombre de clusters k</a:t>
            </a:r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L'inertie diminue fortement lorsque k passe de 1 à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 coude se situe autour de k=3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algn="ctr"/>
            <a:r>
              <a:rPr lang="fr-FR" sz="1600" b="1" u="sng" dirty="0"/>
              <a:t>3 clusters sont probablement le nombre optimal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708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B1651-7CFE-D276-2352-5E112635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105"/>
            <a:ext cx="12192000" cy="1096027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Choix du nombre optimal de clusters - Application de K-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Means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- Visualisation des clusters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65C15D-EE5C-7666-BC92-46C1695B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236"/>
            <a:ext cx="12192000" cy="5611659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C81808-DFDA-4055-6108-EB67A4EF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236"/>
            <a:ext cx="4626199" cy="30814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8ECAA8-636B-407E-E44E-90E50D32F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19" y="1478070"/>
            <a:ext cx="7250482" cy="532982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028709F-0E9B-897B-2907-18A21E8B757F}"/>
              </a:ext>
            </a:extLst>
          </p:cNvPr>
          <p:cNvSpPr/>
          <p:nvPr/>
        </p:nvSpPr>
        <p:spPr>
          <a:xfrm>
            <a:off x="96113" y="4565737"/>
            <a:ext cx="4626199" cy="22421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Cluster 0 (violet)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Cluster 1 (jaune)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Cluster 2 (vert)</a:t>
            </a:r>
          </a:p>
          <a:p>
            <a:r>
              <a:rPr lang="fr-FR" sz="1400" dirty="0"/>
              <a:t>Les clusters sont bien séparés visuellement, bien qu’il existe un léger chevauchement entre les clusters 1 et 2.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211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DF407-6D7B-7976-E406-9699FB49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234"/>
            <a:ext cx="12192000" cy="1178286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6DEB0-E6F9-8C45-9E48-D8E1F01C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82615"/>
            <a:ext cx="12191999" cy="5520153"/>
          </a:xfrm>
          <a:solidFill>
            <a:srgbClr val="F2F4DC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Effectuer des opérations de nettoyage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Définir les principales variables corrélées au Nutri-Score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Effectuer une analyse statistique univariée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Effectuer une analyse statistique bivariée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Effectuer une analyse statistique multivariée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2060"/>
                </a:solidFill>
                <a:effectLst/>
                <a:latin typeface="-apple-system"/>
              </a:rPr>
              <a:t>Communiquer les résultats à l’aide de représentations graphiques lisibles et pertinentes</a:t>
            </a:r>
          </a:p>
        </p:txBody>
      </p:sp>
    </p:spTree>
    <p:extLst>
      <p:ext uri="{BB962C8B-B14F-4D97-AF65-F5344CB8AC3E}">
        <p14:creationId xmlns:p14="http://schemas.microsoft.com/office/powerpoint/2010/main" val="2432966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793C3-621E-20EA-2C8E-3CE046B4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841"/>
            <a:ext cx="12192000" cy="720247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Comparaison des clusters avec le nutri-score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68D1A-8648-7274-3FC8-EE7B2E7B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6718"/>
            <a:ext cx="12192000" cy="6031281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33FDC9-28F9-AB07-51CB-FF39AE77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637"/>
            <a:ext cx="7347294" cy="5987441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FD010CF-C0E6-89AF-38F1-BB71DFC84B80}"/>
              </a:ext>
            </a:extLst>
          </p:cNvPr>
          <p:cNvSpPr/>
          <p:nvPr/>
        </p:nvSpPr>
        <p:spPr>
          <a:xfrm>
            <a:off x="7923490" y="1578279"/>
            <a:ext cx="4124461" cy="478494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Cluster 0 : dominant dans les grades nutritionnels faibles (0 et 1)    probablement les produits avec de meilleures valeurs nutritionnelles.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Cluster 1 : répartition plus équilibrée, mais particulièrement présent dans les grades 3 et 4, produits avec les pires valeurs nutritionnelles.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Cluster 2 : Cluster largement dominant dans les grades 2 et 3, produits de qualité nutritionnelle moyenne à faible.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35B3F8A-5012-7FD3-ACCB-F482A6D74CCE}"/>
              </a:ext>
            </a:extLst>
          </p:cNvPr>
          <p:cNvSpPr/>
          <p:nvPr/>
        </p:nvSpPr>
        <p:spPr>
          <a:xfrm>
            <a:off x="8187313" y="2542782"/>
            <a:ext cx="196508" cy="14718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B52FF8E-C306-5C5B-8D9B-40F364656D3F}"/>
              </a:ext>
            </a:extLst>
          </p:cNvPr>
          <p:cNvSpPr/>
          <p:nvPr/>
        </p:nvSpPr>
        <p:spPr>
          <a:xfrm>
            <a:off x="8164615" y="4168037"/>
            <a:ext cx="219206" cy="1565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1380282-EE64-D214-7675-B20588520F84}"/>
              </a:ext>
            </a:extLst>
          </p:cNvPr>
          <p:cNvSpPr/>
          <p:nvPr/>
        </p:nvSpPr>
        <p:spPr>
          <a:xfrm>
            <a:off x="8198262" y="5570952"/>
            <a:ext cx="219206" cy="1565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53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01020-88C3-D66E-B418-9525CBB9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368"/>
            <a:ext cx="12192000" cy="701458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Visualisation des différences de variables par cluster 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417D76-EBAB-3F63-FFBB-4715E7FB4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4192"/>
            <a:ext cx="12192000" cy="5987441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180AE2-BC35-1071-45EE-F01F58E8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7" y="870755"/>
            <a:ext cx="5306165" cy="2774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342C49-7F4F-9DAA-B1E3-D98AC355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7296"/>
            <a:ext cx="12192000" cy="2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7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105E0-C2DB-989D-7624-77207C7E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368"/>
            <a:ext cx="12192000" cy="651354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Synthèse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A645F3-C0A6-9C83-7947-0DB40AA4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7722"/>
            <a:ext cx="12192000" cy="6093911"/>
          </a:xfrm>
          <a:solidFill>
            <a:srgbClr val="F2F4DC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1" u="sng" dirty="0">
                <a:solidFill>
                  <a:schemeClr val="accent5">
                    <a:lumMod val="50000"/>
                  </a:schemeClr>
                </a:solidFill>
              </a:rPr>
              <a:t>À l’issue de cette analyse, nous avons réalisé plusieurs étapes clés pour démontrer la faisabilité de l’application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Qualité des données </a:t>
            </a:r>
            <a:r>
              <a:rPr lang="fr-FR" sz="2000" dirty="0"/>
              <a:t>: Nettoyage efficace garantissant fiabilité et cohérence de la base de données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Analyses univariées et bivariées </a:t>
            </a:r>
            <a:r>
              <a:rPr lang="fr-FR" sz="2000" dirty="0"/>
              <a:t>:Nous avons identifié les variables clés (energy_100g, fat_100g, etc.) et mis en évidence des corrélations significatives, permettant de prédire des valeurs manquantes et d’assister la saisie.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Segmentation des produits (clustering) </a:t>
            </a:r>
            <a:r>
              <a:rPr lang="fr-FR" sz="2000" dirty="0"/>
              <a:t>: Les produits ont été segmentés en trois groupes (sains, riches en calories, intermédiaires), facilitant l’automatisation des suggestions en fonction des tendances des clusters.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Automatisation des suggestions </a:t>
            </a:r>
            <a:r>
              <a:rPr lang="fr-FR" sz="2000" dirty="0"/>
              <a:t>: Les tendances identifiées serviront à proposer des valeurs cohérentes lors d’une saisie partielle ou incomplète.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r>
              <a:rPr lang="fr-FR" sz="2000" dirty="0"/>
              <a:t> : Les données structurées et les tendances identifiées permettent de développer un système de suggestion performant, améliorant la saisie dans Open Food </a:t>
            </a:r>
            <a:r>
              <a:rPr lang="fr-FR" sz="2000" dirty="0" err="1"/>
              <a:t>Facts</a:t>
            </a:r>
            <a:r>
              <a:rPr lang="fr-FR" sz="2000" dirty="0"/>
              <a:t>.</a:t>
            </a:r>
          </a:p>
          <a:p>
            <a:endParaRPr lang="fr-FR" sz="1900" dirty="0"/>
          </a:p>
        </p:txBody>
      </p:sp>
    </p:spTree>
    <p:extLst>
      <p:ext uri="{BB962C8B-B14F-4D97-AF65-F5344CB8AC3E}">
        <p14:creationId xmlns:p14="http://schemas.microsoft.com/office/powerpoint/2010/main" val="1104741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5B4B8-1517-6448-737C-25317473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3" y="365125"/>
            <a:ext cx="11285951" cy="6123357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		</a:t>
            </a:r>
            <a:r>
              <a:rPr lang="fr-FR" sz="6000" b="1" dirty="0">
                <a:solidFill>
                  <a:schemeClr val="accent5">
                    <a:lumMod val="50000"/>
                  </a:schemeClr>
                </a:solidFill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92542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D6083-7FE0-E06B-2324-AAF0EBC9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192000" cy="6756741"/>
          </a:xfrm>
          <a:solidFill>
            <a:srgbClr val="F2F4DC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3600" b="1" i="0" u="none" strike="noStrike" baseline="0" dirty="0">
                <a:solidFill>
                  <a:srgbClr val="4F81BC"/>
                </a:solidFill>
                <a:latin typeface="Century Gothic" panose="020B0502020202020204" pitchFamily="34" charset="0"/>
              </a:rPr>
              <a:t>Sommaire</a:t>
            </a:r>
            <a:b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</a:br>
            <a: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. Découverte des données</a:t>
            </a:r>
            <a:b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</a:br>
            <a: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. Nettoyage des données</a:t>
            </a:r>
            <a:br>
              <a:rPr lang="fr-FR" sz="2800" b="0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</a:br>
            <a:r>
              <a:rPr lang="fr-FR" sz="2800" b="0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. </a:t>
            </a:r>
            <a: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Analyse exploratoire </a:t>
            </a:r>
            <a:br>
              <a:rPr lang="fr-FR" sz="2800" b="0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</a:br>
            <a:r>
              <a:rPr lang="fr-FR" sz="2800" b="0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. </a:t>
            </a:r>
            <a:r>
              <a:rPr lang="fr-FR" sz="2800" b="1" i="0" u="none" strike="noStrike" baseline="0" dirty="0">
                <a:solidFill>
                  <a:srgbClr val="1F487C"/>
                </a:solidFill>
                <a:latin typeface="Century Gothic" panose="020B0502020202020204" pitchFamily="34" charset="0"/>
              </a:rPr>
              <a:t>Synthèse </a:t>
            </a:r>
            <a:br>
              <a:rPr lang="fr-FR" sz="3200" b="1" dirty="0">
                <a:solidFill>
                  <a:srgbClr val="1F487C"/>
                </a:solidFill>
                <a:latin typeface="Century Gothic" panose="020B0502020202020204" pitchFamily="34" charset="0"/>
              </a:rPr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67455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A1FD3-BB93-55E4-3A49-58D45E4F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192000" cy="6756741"/>
          </a:xfrm>
          <a:solidFill>
            <a:srgbClr val="F2F4DC"/>
          </a:solidFill>
        </p:spPr>
        <p:txBody>
          <a:bodyPr/>
          <a:lstStyle/>
          <a:p>
            <a:pPr algn="l"/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I. Découverte des données    </a:t>
            </a: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000" b="1" dirty="0">
                <a:solidFill>
                  <a:schemeClr val="accent5">
                    <a:lumMod val="75000"/>
                  </a:schemeClr>
                </a:solidFill>
              </a:rPr>
              <a:t>	. </a:t>
            </a:r>
            <a:r>
              <a:rPr lang="fr-FR" sz="2000" b="1" dirty="0">
                <a:solidFill>
                  <a:srgbClr val="002060"/>
                </a:solidFill>
              </a:rPr>
              <a:t>290937 lignes , 162 </a:t>
            </a:r>
            <a:r>
              <a:rPr lang="fr-FR" sz="2000" b="1" dirty="0" err="1">
                <a:solidFill>
                  <a:srgbClr val="002060"/>
                </a:solidFill>
              </a:rPr>
              <a:t>features</a:t>
            </a:r>
            <a:br>
              <a:rPr lang="fr-FR" sz="2000" b="1" dirty="0">
                <a:solidFill>
                  <a:srgbClr val="002060"/>
                </a:solidFill>
              </a:rPr>
            </a:br>
            <a:r>
              <a:rPr lang="fr-FR" sz="2000" b="1" dirty="0">
                <a:solidFill>
                  <a:srgbClr val="002060"/>
                </a:solidFill>
              </a:rPr>
              <a:t>	. Mémoire Fichier csv : 359, 6 </a:t>
            </a:r>
            <a:r>
              <a:rPr lang="fr-FR" sz="2000" b="1" dirty="0" err="1">
                <a:solidFill>
                  <a:srgbClr val="002060"/>
                </a:solidFill>
              </a:rPr>
              <a:t>Mégaooctets</a:t>
            </a:r>
            <a:r>
              <a:rPr lang="fr-FR" sz="2000" b="1" dirty="0">
                <a:solidFill>
                  <a:srgbClr val="002060"/>
                </a:solidFill>
              </a:rPr>
              <a:t> (MB)</a:t>
            </a:r>
            <a:br>
              <a:rPr lang="fr-FR" sz="2000" b="1" dirty="0">
                <a:solidFill>
                  <a:srgbClr val="002060"/>
                </a:solidFill>
              </a:rPr>
            </a:br>
            <a:r>
              <a:rPr lang="fr-FR" sz="2000" b="1" dirty="0">
                <a:solidFill>
                  <a:srgbClr val="002060"/>
                </a:solidFill>
              </a:rPr>
              <a:t>	. </a:t>
            </a:r>
            <a:r>
              <a:rPr lang="fr-FR" sz="2000" b="0" i="0" dirty="0">
                <a:solidFill>
                  <a:srgbClr val="002060"/>
                </a:solidFill>
                <a:effectLst/>
                <a:latin typeface="-apple-system"/>
              </a:rPr>
              <a:t>Source des données </a:t>
            </a:r>
            <a:r>
              <a:rPr lang="fr-FR" sz="2000" b="0" i="0" dirty="0">
                <a:solidFill>
                  <a:srgbClr val="1F2328"/>
                </a:solidFill>
                <a:effectLst/>
                <a:latin typeface="-apple-system"/>
              </a:rPr>
              <a:t>: </a:t>
            </a:r>
            <a:r>
              <a:rPr lang="fr-FR" sz="2000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https://world.openfoodfacts.org/data</a:t>
            </a:r>
            <a:br>
              <a:rPr lang="fr-FR" sz="2000" b="1" dirty="0">
                <a:solidFill>
                  <a:srgbClr val="002060"/>
                </a:solidFill>
              </a:rPr>
            </a:br>
            <a:br>
              <a:rPr lang="fr-FR" sz="2000" b="1" dirty="0">
                <a:solidFill>
                  <a:srgbClr val="002060"/>
                </a:solidFill>
              </a:rPr>
            </a:br>
            <a:br>
              <a:rPr lang="fr-FR" sz="1000" b="0" i="0" dirty="0">
                <a:solidFill>
                  <a:srgbClr val="1F2328"/>
                </a:solidFill>
                <a:effectLst/>
                <a:latin typeface="-apple-system"/>
              </a:rPr>
            </a:br>
            <a:br>
              <a:rPr lang="fr-FR" sz="10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fr-FR" sz="2000" b="1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22B654-5FFD-2F81-3A16-A4CE97D23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654" y="300709"/>
            <a:ext cx="2411807" cy="19208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FBBBE8-DDBA-0C66-C863-3F7EA851E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92378" y="123577"/>
            <a:ext cx="3912441" cy="20159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F30462-7809-4798-C16F-6FD1B4FB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56273" y="654349"/>
            <a:ext cx="2325890" cy="12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7C328-C8D2-F033-B7F0-D62F0D06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095"/>
            <a:ext cx="12192000" cy="6762878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II. Nettoyage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89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67B35-4526-B4F9-02F1-933E5723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1999" cy="813141"/>
          </a:xfrm>
          <a:solidFill>
            <a:srgbClr val="F2F4DC"/>
          </a:solidFill>
        </p:spPr>
        <p:txBody>
          <a:bodyPr/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Conversion des types / format des dates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4D38BE-C439-82FE-2D6D-24840F45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902126"/>
            <a:ext cx="12192000" cy="5912915"/>
          </a:xfrm>
          <a:solidFill>
            <a:srgbClr val="F2F4DC"/>
          </a:solidFill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186C91-9851-E819-72EB-2C2EBFEAC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9192"/>
            <a:ext cx="4923850" cy="52593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9BC649-694B-16F1-F9B8-A46B5372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41" y="3795680"/>
            <a:ext cx="7026766" cy="2899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E99468F-E8D9-C1E8-9B73-E0D21A117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42" y="856101"/>
            <a:ext cx="7026765" cy="28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25BA7-683A-F017-C64B-90D6CF54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60"/>
            <a:ext cx="12192000" cy="650512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Conservation uniquement des lignes où le pays est la France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A85CD-F686-A742-F7E2-A3B911D9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2566"/>
            <a:ext cx="12192000" cy="6072474"/>
          </a:xfrm>
          <a:solidFill>
            <a:srgbClr val="F2F4DC"/>
          </a:solidFill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D627A8-A9D7-5F99-4636-72FAF191D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8" y="785525"/>
            <a:ext cx="7057450" cy="60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91071E-851F-DC99-2335-BD36257C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59"/>
            <a:ext cx="12192000" cy="644375"/>
          </a:xfrm>
          <a:solidFill>
            <a:srgbClr val="F2F4DC"/>
          </a:solidFill>
        </p:spPr>
        <p:txBody>
          <a:bodyPr>
            <a:normAutofit fontScale="90000"/>
          </a:bodyPr>
          <a:lstStyle/>
          <a:p>
            <a:br>
              <a:rPr lang="fr-FR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Exclusion des colonnes non alimentaires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6699A-830D-C09C-00EA-D33F35F2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6430"/>
            <a:ext cx="12192000" cy="6078611"/>
          </a:xfrm>
          <a:solidFill>
            <a:srgbClr val="F2F4DC"/>
          </a:solidFill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64D352-522F-032F-AB5E-DE515FB5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" y="791663"/>
            <a:ext cx="6617639" cy="5946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409DDB-4842-7DE2-C707-3D4AD4963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72" y="791663"/>
            <a:ext cx="5237394" cy="59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892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Grand écran</PresentationFormat>
  <Paragraphs>120</Paragraphs>
  <Slides>33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Century Gothic</vt:lpstr>
      <vt:lpstr>Wingdings</vt:lpstr>
      <vt:lpstr>Thème Office</vt:lpstr>
      <vt:lpstr>   Préparer des données pour un organisme de santé publique       Maty KANE      Parcours Data Scientist      Projet 3     </vt:lpstr>
      <vt:lpstr>Problématique</vt:lpstr>
      <vt:lpstr>Objectifs</vt:lpstr>
      <vt:lpstr>Sommaire . Découverte des données . Nettoyage des données . Analyse exploratoire  . Synthèse  </vt:lpstr>
      <vt:lpstr>    I. Découverte des données        . 290937 lignes , 162 features  . Mémoire Fichier csv : 359, 6 Mégaooctets (MB)  . Source des données : https://world.openfoodfacts.org/data    </vt:lpstr>
      <vt:lpstr>II. Nettoyage des données</vt:lpstr>
      <vt:lpstr>Conversion des types / format des dates</vt:lpstr>
      <vt:lpstr>Conservation uniquement des lignes où le pays est la France</vt:lpstr>
      <vt:lpstr> Exclusion des colonnes non alimentaires </vt:lpstr>
      <vt:lpstr> Conservation des lignes avec un Nutri-Score renseigné et un taux de remplissage satisfaisant (moins de 50% de NaN) </vt:lpstr>
      <vt:lpstr>Détection des Outliers de nos prédicteurs</vt:lpstr>
      <vt:lpstr>Traitement des Outliers de nos prédicteurs</vt:lpstr>
      <vt:lpstr>Traitement des NaN</vt:lpstr>
      <vt:lpstr>III. Analyse statistique univariée </vt:lpstr>
      <vt:lpstr>Répartition des grades du Nutri-Score</vt:lpstr>
      <vt:lpstr>Distributions</vt:lpstr>
      <vt:lpstr>Boxplots</vt:lpstr>
      <vt:lpstr>IV. Analyse statistique bivariée</vt:lpstr>
      <vt:lpstr>Corrélation entre chaque prédicteur et le Nutri-Score</vt:lpstr>
      <vt:lpstr>Nuages de points</vt:lpstr>
      <vt:lpstr>IV. Analyse statistique multivariée</vt:lpstr>
      <vt:lpstr>Matrice de corrélation</vt:lpstr>
      <vt:lpstr> Analyse de la variance (ANOVA) </vt:lpstr>
      <vt:lpstr>Choix du nombre de composantes principales (ACP)</vt:lpstr>
      <vt:lpstr> Visualisation des  Composantes 1 et 2) </vt:lpstr>
      <vt:lpstr> Visualisation des  Composantes 3 et 4) </vt:lpstr>
      <vt:lpstr> Analyse de corrélation canonique (CCA) </vt:lpstr>
      <vt:lpstr> Clustering par K-Means :  Visualisation méthode du coude </vt:lpstr>
      <vt:lpstr> Choix du nombre optimal de clusters - Application de K-Means - Visualisation des clusters </vt:lpstr>
      <vt:lpstr>Comparaison des clusters avec le nutri-score</vt:lpstr>
      <vt:lpstr> Visualisation des différences de variables par cluster  </vt:lpstr>
      <vt:lpstr>Synthèse</vt:lpstr>
      <vt:lpstr>  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 KANE</dc:creator>
  <cp:lastModifiedBy>MATY KANE</cp:lastModifiedBy>
  <cp:revision>12</cp:revision>
  <dcterms:created xsi:type="dcterms:W3CDTF">2024-12-06T16:31:23Z</dcterms:created>
  <dcterms:modified xsi:type="dcterms:W3CDTF">2024-12-16T23:00:57Z</dcterms:modified>
</cp:coreProperties>
</file>